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 Light" panose="020F0302020204030204" pitchFamily="3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8">
          <p15:clr>
            <a:srgbClr val="000000"/>
          </p15:clr>
        </p15:guide>
        <p15:guide id="2" pos="586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00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DDAF70-7EA5-DB48-9B3A-37079EDC40EA}" v="5" dt="2023-09-13T12:30:16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/>
    <p:restoredTop sz="94651"/>
  </p:normalViewPr>
  <p:slideViewPr>
    <p:cSldViewPr snapToGrid="0">
      <p:cViewPr varScale="1">
        <p:scale>
          <a:sx n="76" d="100"/>
          <a:sy n="76" d="100"/>
        </p:scale>
        <p:origin x="600" y="216"/>
      </p:cViewPr>
      <p:guideLst>
        <p:guide orient="horz" pos="648"/>
        <p:guide pos="5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_SLIDE_LAYOUT" preserve="1" userDrawn="1">
  <p:cSld name="1st_Slide_FULL_LAYOU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92FF0AA-4FA1-E149-BB2E-7C66E28944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8670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2FF0AA-4FA1-E149-BB2E-7C66E2894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64B0-BB80-85B4-6D20-14E6EB4829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18288000" cy="10287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95DCF182-B604-EEF0-2FEE-71E45D8CE06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29400" y="1027450"/>
            <a:ext cx="13969941" cy="1808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Smart Slides</a:t>
            </a:r>
            <a:endParaRPr dirty="0"/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54938CA8-0274-0498-1064-D46F9913D54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29400" y="5165912"/>
            <a:ext cx="11310225" cy="4435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 sz="4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/>
              <a:t>Make Slides in a flash</a:t>
            </a:r>
            <a:endParaRPr dirty="0"/>
          </a:p>
        </p:txBody>
      </p:sp>
      <p:sp>
        <p:nvSpPr>
          <p:cNvPr id="2" name="Google Shape;18;p3">
            <a:extLst>
              <a:ext uri="{FF2B5EF4-FFF2-40B4-BE49-F238E27FC236}">
                <a16:creationId xmlns:a16="http://schemas.microsoft.com/office/drawing/2014/main" id="{A773960F-5BCD-9B71-8C77-4E720F5358F1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5544800" y="1028700"/>
            <a:ext cx="1824125" cy="16793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910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49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23RD_IMG_LEF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127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-30955" y="6375"/>
            <a:ext cx="12270580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12744450" y="4428564"/>
            <a:ext cx="4624475" cy="517263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12744450" y="2263775"/>
            <a:ext cx="4624475" cy="2164788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15997325" y="638850"/>
            <a:ext cx="1371600" cy="13719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A16B800-55C2-CFB0-4AA2-3CBB648B98D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16604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HALF_IMAGE_LEF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1127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-30955" y="6375"/>
            <a:ext cx="9144000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9879496" y="3708450"/>
            <a:ext cx="7489429" cy="589275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9879496" y="2263774"/>
            <a:ext cx="7489429" cy="144467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16002000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B52679D-00ED-7CE2-017B-041885E86B3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3146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_FINAL_SLIDE" userDrawn="1">
  <p:cSld name="END_SLIDE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FA9C0-522C-1ABD-D14A-7299E05376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4423718"/>
            <a:ext cx="18288000" cy="586328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US" dirty="0"/>
              <a:t>10</a:t>
            </a:r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CEABAFD-74D6-51C2-98C1-CCA5795CCD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06786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Google Shape;41;p7"/>
          <p:cNvSpPr txBox="1">
            <a:spLocks noGrp="1"/>
          </p:cNvSpPr>
          <p:nvPr>
            <p:ph type="title" hasCustomPrompt="1"/>
          </p:nvPr>
        </p:nvSpPr>
        <p:spPr>
          <a:xfrm>
            <a:off x="929400" y="1027449"/>
            <a:ext cx="13997562" cy="271046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 hasCustomPrompt="1"/>
          </p:nvPr>
        </p:nvSpPr>
        <p:spPr>
          <a:xfrm>
            <a:off x="929400" y="5143500"/>
            <a:ext cx="1463565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  <a:defRPr sz="48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43" name="Google Shape;43;p7"/>
          <p:cNvSpPr>
            <a:spLocks noGrp="1"/>
          </p:cNvSpPr>
          <p:nvPr>
            <p:ph type="pic" idx="2" hasCustomPrompt="1"/>
          </p:nvPr>
        </p:nvSpPr>
        <p:spPr>
          <a:xfrm>
            <a:off x="15565050" y="1027450"/>
            <a:ext cx="1808700" cy="18087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0049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3_BLOCK_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477E95E2-5F9A-CB34-90F6-EF198646E6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79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E3D27C-335F-2A82-45D0-E48FA5C208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23668" y="2553531"/>
            <a:ext cx="2047037" cy="2047037"/>
          </a:xfrm>
          <a:prstGeom prst="ellipse">
            <a:avLst/>
          </a:prstGeom>
        </p:spPr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1494DB-BB2C-1488-7FA7-14252B9BB5E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9966960"/>
            <a:ext cx="18288000" cy="32003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AU" dirty="0"/>
          </a:p>
        </p:txBody>
      </p:sp>
      <p:sp>
        <p:nvSpPr>
          <p:cNvPr id="23" name="Google Shape;17;p3">
            <a:extLst>
              <a:ext uri="{FF2B5EF4-FFF2-40B4-BE49-F238E27FC236}">
                <a16:creationId xmlns:a16="http://schemas.microsoft.com/office/drawing/2014/main" id="{32C7D559-D1EE-DBF8-7D21-FD5B68299FB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119813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19</a:t>
            </a:r>
            <a:endParaRPr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15E11F02-F723-E887-1059-7D8B547CC1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424406" y="2553531"/>
            <a:ext cx="2047037" cy="2047037"/>
          </a:xfrm>
          <a:prstGeom prst="ellipse">
            <a:avLst/>
          </a:prstGeom>
        </p:spPr>
        <p:txBody>
          <a:bodyPr/>
          <a:lstStyle/>
          <a:p>
            <a:r>
              <a:rPr lang="en-AU" dirty="0"/>
              <a:t>12</a:t>
            </a:r>
          </a:p>
        </p:txBody>
      </p:sp>
      <p:sp>
        <p:nvSpPr>
          <p:cNvPr id="25" name="Google Shape;17;p3">
            <a:extLst>
              <a:ext uri="{FF2B5EF4-FFF2-40B4-BE49-F238E27FC236}">
                <a16:creationId xmlns:a16="http://schemas.microsoft.com/office/drawing/2014/main" id="{A0A92251-08F7-740D-70BE-AE9F66EC98FA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11357186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21</a:t>
            </a:r>
            <a:endParaRPr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89A4AD0-78D2-7CB1-A52C-254E41F679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2661779" y="2553531"/>
            <a:ext cx="2047037" cy="2047037"/>
          </a:xfrm>
          <a:prstGeom prst="ellipse">
            <a:avLst/>
          </a:prstGeom>
        </p:spPr>
        <p:txBody>
          <a:bodyPr/>
          <a:lstStyle/>
          <a:p>
            <a:r>
              <a:rPr lang="en-A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837205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3_BLOCK_LAYOUT_V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477E95E2-5F9A-CB34-90F6-EF198646E6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79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7E95E2-5F9A-CB34-90F6-EF198646E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22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E3D27C-335F-2A82-45D0-E48FA5C208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31000" y="2747907"/>
            <a:ext cx="4656225" cy="2047037"/>
          </a:xfrm>
        </p:spPr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41494DB-BB2C-1488-7FA7-14252B9BB5E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0" y="0"/>
            <a:ext cx="361950" cy="10287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AU" dirty="0"/>
          </a:p>
        </p:txBody>
      </p:sp>
      <p:sp>
        <p:nvSpPr>
          <p:cNvPr id="23" name="Google Shape;17;p3">
            <a:extLst>
              <a:ext uri="{FF2B5EF4-FFF2-40B4-BE49-F238E27FC236}">
                <a16:creationId xmlns:a16="http://schemas.microsoft.com/office/drawing/2014/main" id="{32C7D559-D1EE-DBF8-7D21-FD5B68299FB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6119813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21</a:t>
            </a:r>
            <a:endParaRPr dirty="0"/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15E11F02-F723-E887-1059-7D8B547CC1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8390" y="2747906"/>
            <a:ext cx="4677648" cy="2047037"/>
          </a:xfrm>
        </p:spPr>
        <p:txBody>
          <a:bodyPr/>
          <a:lstStyle/>
          <a:p>
            <a:r>
              <a:rPr lang="en-AU" dirty="0"/>
              <a:t>12</a:t>
            </a:r>
          </a:p>
        </p:txBody>
      </p:sp>
      <p:sp>
        <p:nvSpPr>
          <p:cNvPr id="25" name="Google Shape;17;p3">
            <a:extLst>
              <a:ext uri="{FF2B5EF4-FFF2-40B4-BE49-F238E27FC236}">
                <a16:creationId xmlns:a16="http://schemas.microsoft.com/office/drawing/2014/main" id="{A0A92251-08F7-740D-70BE-AE9F66EC98FA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11357186" y="5143500"/>
            <a:ext cx="4656225" cy="445772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19</a:t>
            </a:r>
            <a:endParaRPr dirty="0"/>
          </a:p>
        </p:txBody>
      </p:sp>
      <p:sp>
        <p:nvSpPr>
          <p:cNvPr id="26" name="Picture Placeholder 5">
            <a:extLst>
              <a:ext uri="{FF2B5EF4-FFF2-40B4-BE49-F238E27FC236}">
                <a16:creationId xmlns:a16="http://schemas.microsoft.com/office/drawing/2014/main" id="{989A4AD0-78D2-7CB1-A52C-254E41F679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11357186" y="2747905"/>
            <a:ext cx="4644814" cy="2047037"/>
          </a:xfrm>
        </p:spPr>
        <p:txBody>
          <a:bodyPr/>
          <a:lstStyle/>
          <a:p>
            <a:r>
              <a:rPr lang="en-AU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31926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4_BLOCK_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hink-cell data - do not delete" hidden="1">
            <a:extLst>
              <a:ext uri="{FF2B5EF4-FFF2-40B4-BE49-F238E27FC236}">
                <a16:creationId xmlns:a16="http://schemas.microsoft.com/office/drawing/2014/main" id="{477E95E2-5F9A-CB34-90F6-EF198646E6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0794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1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7E95E2-5F9A-CB34-90F6-EF198646E6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919076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26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7E3D27C-335F-2A82-45D0-E48FA5C208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9076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2</a:t>
            </a:r>
          </a:p>
        </p:txBody>
      </p:sp>
      <p:sp>
        <p:nvSpPr>
          <p:cNvPr id="2" name="Google Shape;17;p3">
            <a:extLst>
              <a:ext uri="{FF2B5EF4-FFF2-40B4-BE49-F238E27FC236}">
                <a16:creationId xmlns:a16="http://schemas.microsoft.com/office/drawing/2014/main" id="{B72C5E58-53F4-0EA6-D32E-ADEF51F174DB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5104028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19</a:t>
            </a:r>
            <a:endParaRPr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48E7E5D-1895-B2EB-B13F-C15207C40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04028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12</a:t>
            </a:r>
          </a:p>
        </p:txBody>
      </p:sp>
      <p:sp>
        <p:nvSpPr>
          <p:cNvPr id="12" name="Google Shape;17;p3">
            <a:extLst>
              <a:ext uri="{FF2B5EF4-FFF2-40B4-BE49-F238E27FC236}">
                <a16:creationId xmlns:a16="http://schemas.microsoft.com/office/drawing/2014/main" id="{4EC85EFB-1D00-34F3-DEFC-3D132152607F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9288980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22</a:t>
            </a:r>
            <a:endParaRPr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EA08CF17-561F-6A45-B311-DF3E79243E6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288980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20</a:t>
            </a:r>
          </a:p>
        </p:txBody>
      </p:sp>
      <p:sp>
        <p:nvSpPr>
          <p:cNvPr id="21" name="Google Shape;17;p3">
            <a:extLst>
              <a:ext uri="{FF2B5EF4-FFF2-40B4-BE49-F238E27FC236}">
                <a16:creationId xmlns:a16="http://schemas.microsoft.com/office/drawing/2014/main" id="{97130B1B-4ED5-07BD-72B7-007C1D1E0682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13473932" y="4432299"/>
            <a:ext cx="3899668" cy="516892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25</a:t>
            </a:r>
            <a:endParaRPr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4D333938-660B-24CF-7672-26505437B26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3473932" y="2685574"/>
            <a:ext cx="3899668" cy="1460500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180734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userDrawn="1">
  <p:cSld name="BASIC_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5F9A914-029A-FACA-89CD-82BDDCAA23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899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931000" y="1028700"/>
            <a:ext cx="13968341" cy="9819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2277035"/>
            <a:ext cx="11320550" cy="732419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533400"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 hasCustomPrompt="1"/>
          </p:nvPr>
        </p:nvSpPr>
        <p:spPr>
          <a:xfrm>
            <a:off x="15544800" y="1028700"/>
            <a:ext cx="1824125" cy="16793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US" dirty="0"/>
              <a:t>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FULLPAGE_IMAGE_QUOT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0" y="6375"/>
            <a:ext cx="18287999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10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1EAD0F-8252-A92E-A4DF-B071AD590EF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8288000" cy="10293350"/>
          </a:xfrm>
          <a:solidFill>
            <a:schemeClr val="bg1">
              <a:lumMod val="75000"/>
              <a:alpha val="80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6119813" y="5869292"/>
            <a:ext cx="6093129" cy="275907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76200" lvl="0" indent="0" algn="ctr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2671482" y="2263775"/>
            <a:ext cx="13330518" cy="2879726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88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8EFC7-DE23-07B9-50F1-01C75247A7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-1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72017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RST_SLIDE_LAYOUT" preserve="1" userDrawn="1">
  <p:cSld name="AGEND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92FF0AA-4FA1-E149-BB2E-7C66E28944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86701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92FF0AA-4FA1-E149-BB2E-7C66E28944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64B0-BB80-85B4-6D20-14E6EB4829E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862458" y="0"/>
            <a:ext cx="5055325" cy="10287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95DCF182-B604-EEF0-2FEE-71E45D8CE06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29401" y="2011363"/>
            <a:ext cx="8214600" cy="141763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4600">
                <a:solidFill>
                  <a:schemeClr val="tx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6" name="Google Shape;13;p2">
            <a:extLst>
              <a:ext uri="{FF2B5EF4-FFF2-40B4-BE49-F238E27FC236}">
                <a16:creationId xmlns:a16="http://schemas.microsoft.com/office/drawing/2014/main" id="{54938CA8-0274-0498-1064-D46F9913D54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929401" y="3747247"/>
            <a:ext cx="8214600" cy="500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571500" lvl="0" indent="-571500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●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○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533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Char char="■"/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7" name="Google Shape;14;p2">
            <a:extLst>
              <a:ext uri="{FF2B5EF4-FFF2-40B4-BE49-F238E27FC236}">
                <a16:creationId xmlns:a16="http://schemas.microsoft.com/office/drawing/2014/main" id="{3097672A-5659-5B5F-6D5C-F22FA04F334D}"/>
              </a:ext>
            </a:extLst>
          </p:cNvPr>
          <p:cNvSpPr>
            <a:spLocks noGrp="1"/>
          </p:cNvSpPr>
          <p:nvPr>
            <p:ph type="pic" idx="2" hasCustomPrompt="1"/>
          </p:nvPr>
        </p:nvSpPr>
        <p:spPr>
          <a:xfrm>
            <a:off x="15544800" y="1027450"/>
            <a:ext cx="1828950" cy="1808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4FAB3CEC-34D5-F8C2-2849-CD522F40C82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862458" y="9601200"/>
            <a:ext cx="505532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77609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49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_LAYOUT" preserve="1" userDrawn="1">
  <p:cSld name="BASIC_CONTENT_V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5F9A914-029A-FACA-89CD-82BDDCAA23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08990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5F9A914-029A-FACA-89CD-82BDDCAA2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oogle Shape;16;p3"/>
          <p:cNvSpPr txBox="1">
            <a:spLocks noGrp="1"/>
          </p:cNvSpPr>
          <p:nvPr>
            <p:ph type="title" hasCustomPrompt="1"/>
          </p:nvPr>
        </p:nvSpPr>
        <p:spPr>
          <a:xfrm>
            <a:off x="4831491" y="3207472"/>
            <a:ext cx="6499897" cy="1929653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 hasCustomPrompt="1"/>
          </p:nvPr>
        </p:nvSpPr>
        <p:spPr>
          <a:xfrm>
            <a:off x="4831492" y="5149875"/>
            <a:ext cx="6499896" cy="445772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533400" lvl="0" indent="-4572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4831491" y="1028700"/>
            <a:ext cx="1371600" cy="1371900"/>
          </a:xfrm>
          <a:prstGeom prst="rect">
            <a:avLst/>
          </a:prstGeom>
          <a:noFill/>
          <a:ln>
            <a:noFill/>
          </a:ln>
        </p:spPr>
      </p:sp>
      <p:sp>
        <p:nvSpPr>
          <p:cNvPr id="3" name="Google Shape;35;p6">
            <a:extLst>
              <a:ext uri="{FF2B5EF4-FFF2-40B4-BE49-F238E27FC236}">
                <a16:creationId xmlns:a16="http://schemas.microsoft.com/office/drawing/2014/main" id="{06D4F85C-9A50-3DC0-80AA-7315DE0FAC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239625" y="6375"/>
            <a:ext cx="6048375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8176A5C-D173-4CE5-8B87-A1D02EA54F9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926" y="0"/>
            <a:ext cx="4094909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196E1-1554-1258-960F-5C778357F7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239625" y="9601200"/>
            <a:ext cx="505532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199584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TEXT" userDrawn="1">
  <p:cSld name="HEADING_LEFT_CONTENT_RIGH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A552A79-B159-5259-79DF-C48F82B0D5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49154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Google Shape;25;p4"/>
          <p:cNvSpPr txBox="1"/>
          <p:nvPr/>
        </p:nvSpPr>
        <p:spPr>
          <a:xfrm>
            <a:off x="942500" y="9602000"/>
            <a:ext cx="8201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Light"/>
                <a:ea typeface="Roboto Light"/>
                <a:cs typeface="Roboto Light"/>
                <a:sym typeface="Roboto Light"/>
              </a:rPr>
              <a:t>Smart Slides ChatGPT Plugin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" name="Google Shape;26;p4"/>
          <p:cNvSpPr>
            <a:spLocks noGrp="1"/>
          </p:cNvSpPr>
          <p:nvPr>
            <p:ph type="pic" idx="2" hasCustomPrompt="1"/>
          </p:nvPr>
        </p:nvSpPr>
        <p:spPr>
          <a:xfrm>
            <a:off x="16002000" y="10274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 hasCustomPrompt="1"/>
          </p:nvPr>
        </p:nvSpPr>
        <p:spPr>
          <a:xfrm>
            <a:off x="9700325" y="2010750"/>
            <a:ext cx="5844300" cy="759125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US" dirty="0"/>
              <a:t>1</a:t>
            </a:r>
            <a:endParaRPr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84E20F-F2E2-7BD3-CA85-528A005F520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r>
              <a:rPr lang="en-AU" dirty="0"/>
              <a:t>10</a:t>
            </a:r>
          </a:p>
        </p:txBody>
      </p:sp>
      <p:sp>
        <p:nvSpPr>
          <p:cNvPr id="7" name="Google Shape;24;p4">
            <a:extLst>
              <a:ext uri="{FF2B5EF4-FFF2-40B4-BE49-F238E27FC236}">
                <a16:creationId xmlns:a16="http://schemas.microsoft.com/office/drawing/2014/main" id="{80117613-6917-EF6F-BF4D-A48C702D8D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42500" y="2010750"/>
            <a:ext cx="7119600" cy="17040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US" dirty="0"/>
              <a:t>0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HALF_IMAGE_R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9144000" y="6375"/>
            <a:ext cx="9144000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10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3729318"/>
            <a:ext cx="7529186" cy="587188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919163" y="2263775"/>
            <a:ext cx="7529186" cy="1465542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6569A8CA-36B2-E265-E4E7-8A8DF21B36D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0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1277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23RD_IMAGE_R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 hasCustomPrompt="1"/>
          </p:nvPr>
        </p:nvSpPr>
        <p:spPr>
          <a:xfrm>
            <a:off x="6119813" y="6375"/>
            <a:ext cx="12168187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en-AU" dirty="0"/>
              <a:t>3</a:t>
            </a: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 hasCustomPrompt="1"/>
          </p:nvPr>
        </p:nvSpPr>
        <p:spPr>
          <a:xfrm>
            <a:off x="919075" y="4410635"/>
            <a:ext cx="4624475" cy="5190565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r>
              <a:rPr lang="en-AU" dirty="0"/>
              <a:t>1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 hasCustomPrompt="1"/>
          </p:nvPr>
        </p:nvSpPr>
        <p:spPr>
          <a:xfrm>
            <a:off x="919075" y="2263775"/>
            <a:ext cx="4624475" cy="2146859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rPr lang="en-AU" dirty="0"/>
              <a:t>0</a:t>
            </a:r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 hasCustomPrompt="1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1B0C253-932F-B3BD-E206-97C92A0A7EA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9813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2899320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_WITH_IMAGE_RIGHT" preserve="1" userDrawn="1">
  <p:cSld name="HALF_TOP_WITH_IMAGE_RIGH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C84CE4-FE6A-F2C4-A6BC-618800B883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5143500"/>
            <a:ext cx="1223962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pPr lvl="0"/>
            <a:endParaRPr lang="en-US" dirty="0"/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EBEFA8E-76DC-F156-F2C1-98BAF0645D9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37757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EBEFA8E-76DC-F156-F2C1-98BAF0645D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Google Shape;35;p6"/>
          <p:cNvSpPr>
            <a:spLocks noGrp="1"/>
          </p:cNvSpPr>
          <p:nvPr>
            <p:ph type="pic" idx="2"/>
          </p:nvPr>
        </p:nvSpPr>
        <p:spPr>
          <a:xfrm>
            <a:off x="12239624" y="6375"/>
            <a:ext cx="6048375" cy="10287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7620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919074" y="5865222"/>
            <a:ext cx="10393359" cy="3735977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Roboto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●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○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Roboto Light"/>
              <a:buChar char="■"/>
              <a:defRPr sz="2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19075" y="2263775"/>
            <a:ext cx="10393358" cy="219392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 dirty="0"/>
          </a:p>
        </p:txBody>
      </p:sp>
      <p:sp>
        <p:nvSpPr>
          <p:cNvPr id="3" name="Google Shape;36;p6">
            <a:extLst>
              <a:ext uri="{FF2B5EF4-FFF2-40B4-BE49-F238E27FC236}">
                <a16:creationId xmlns:a16="http://schemas.microsoft.com/office/drawing/2014/main" id="{0426F7FC-2911-8DC3-44D1-262A322C3C39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919163" y="638850"/>
            <a:ext cx="1371600" cy="1371900"/>
          </a:xfrm>
          <a:prstGeom prst="rect">
            <a:avLst/>
          </a:prstGeom>
          <a:noFill/>
          <a:ln>
            <a:noFill/>
          </a:ln>
        </p:spPr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5883D0F6-2B8F-8E60-1AD0-C2C9565B7E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239625" y="9601200"/>
            <a:ext cx="5133975" cy="679450"/>
          </a:xfrm>
        </p:spPr>
        <p:txBody>
          <a:bodyPr>
            <a:normAutofit/>
          </a:bodyPr>
          <a:lstStyle>
            <a:lvl1pPr marL="76200" indent="0">
              <a:buNone/>
              <a:defRPr sz="1100"/>
            </a:lvl1pPr>
          </a:lstStyle>
          <a:p>
            <a:pPr lvl="0"/>
            <a:r>
              <a:rPr lang="en-US" dirty="0"/>
              <a:t>IMAGE_ATTRIBUTION</a:t>
            </a:r>
          </a:p>
        </p:txBody>
      </p:sp>
    </p:spTree>
    <p:extLst>
      <p:ext uri="{BB962C8B-B14F-4D97-AF65-F5344CB8AC3E}">
        <p14:creationId xmlns:p14="http://schemas.microsoft.com/office/powerpoint/2010/main" val="197787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5D679FE-3B60-23E0-8EBD-D3204877DB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0406065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395" imgH="394" progId="TCLayout.ActiveDocument.1">
                  <p:embed/>
                </p:oleObj>
              </mc:Choice>
              <mc:Fallback>
                <p:oleObj name="think-cell Slide" r:id="rId18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1000" y="1028700"/>
            <a:ext cx="14625600" cy="9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9075" y="2464225"/>
            <a:ext cx="14625600" cy="7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  <a:defRPr sz="2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  <a:defRPr sz="2400"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○"/>
              <a:defRPr sz="2400"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■"/>
              <a:defRPr sz="24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AU" dirty="0" err="1"/>
              <a:t>asd</a:t>
            </a:r>
            <a:endParaRPr dirty="0"/>
          </a:p>
        </p:txBody>
      </p:sp>
      <p:sp>
        <p:nvSpPr>
          <p:cNvPr id="8" name="Google Shape;8;p1"/>
          <p:cNvSpPr txBox="1"/>
          <p:nvPr/>
        </p:nvSpPr>
        <p:spPr>
          <a:xfrm>
            <a:off x="942500" y="9602000"/>
            <a:ext cx="8201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boto Light"/>
                <a:ea typeface="Roboto Light"/>
                <a:cs typeface="Roboto Light"/>
                <a:sym typeface="Roboto Light"/>
              </a:rPr>
              <a:t>Smart Slides ChatGPT Plugin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49" r:id="rId2"/>
    <p:sldLayoutId id="2147483666" r:id="rId3"/>
    <p:sldLayoutId id="2147483662" r:id="rId4"/>
    <p:sldLayoutId id="2147483664" r:id="rId5"/>
    <p:sldLayoutId id="2147483650" r:id="rId6"/>
    <p:sldLayoutId id="2147483660" r:id="rId7"/>
    <p:sldLayoutId id="2147483657" r:id="rId8"/>
    <p:sldLayoutId id="2147483665" r:id="rId9"/>
    <p:sldLayoutId id="2147483658" r:id="rId10"/>
    <p:sldLayoutId id="2147483661" r:id="rId11"/>
    <p:sldLayoutId id="2147483653" r:id="rId12"/>
    <p:sldLayoutId id="2147483655" r:id="rId13"/>
    <p:sldLayoutId id="2147483659" r:id="rId14"/>
    <p:sldLayoutId id="214748365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760">
          <p15:clr>
            <a:srgbClr val="E46962"/>
          </p15:clr>
        </p15:guide>
        <p15:guide id="2" pos="579">
          <p15:clr>
            <a:srgbClr val="E46962"/>
          </p15:clr>
        </p15:guide>
        <p15:guide id="3" pos="10944">
          <p15:clr>
            <a:srgbClr val="E46962"/>
          </p15:clr>
        </p15:guide>
        <p15:guide id="4" orient="horz" pos="648">
          <p15:clr>
            <a:srgbClr val="E46962"/>
          </p15:clr>
        </p15:guide>
        <p15:guide id="5" orient="horz" pos="6048">
          <p15:clr>
            <a:srgbClr val="E46962"/>
          </p15:clr>
        </p15:guide>
        <p15:guide id="6" orient="horz" pos="3240">
          <p15:clr>
            <a:srgbClr val="E46962"/>
          </p15:clr>
        </p15:guide>
        <p15:guide id="7" orient="horz" pos="1267">
          <p15:clr>
            <a:srgbClr val="E46962"/>
          </p15:clr>
        </p15:guide>
        <p15:guide id="8" pos="9792">
          <p15:clr>
            <a:srgbClr val="E46962"/>
          </p15:clr>
        </p15:guide>
        <p15:guide id="9" pos="10080">
          <p15:clr>
            <a:srgbClr val="E46962"/>
          </p15:clr>
        </p15:guide>
        <p15:guide id="10" pos="3855" userDrawn="1">
          <p15:clr>
            <a:srgbClr val="E46962"/>
          </p15:clr>
        </p15:guide>
        <p15:guide id="11" pos="7710" userDrawn="1">
          <p15:clr>
            <a:srgbClr val="E46962"/>
          </p15:clr>
        </p15:guide>
        <p15:guide id="12" orient="horz" pos="2160" userDrawn="1">
          <p15:clr>
            <a:srgbClr val="E46962"/>
          </p15:clr>
        </p15:guide>
        <p15:guide id="13" orient="horz" pos="4310" userDrawn="1">
          <p15:clr>
            <a:srgbClr val="E46962"/>
          </p15:clr>
        </p15:guide>
        <p15:guide id="14" orient="horz" pos="14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?utm_source=smart%20slides&amp;utm_medium=referral" TargetMode="External"/><Relationship Id="rId5" Type="http://schemas.openxmlformats.org/officeDocument/2006/relationships/hyperlink" Target="https://unsplash.com/@karsten_wuerth?utm_source=smart%20slides&amp;utm_medium=referral" TargetMode="External"/><Relationship Id="rId4" Type="http://schemas.openxmlformats.org/officeDocument/2006/relationships/hyperlink" Target="https://unsplash.com/photos/0w-uTa0Xz7w?utm_source=smart%20slides&amp;utm_medium=referra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?utm_source=smart%20slides&amp;utm_medium=referral" TargetMode="External"/><Relationship Id="rId5" Type="http://schemas.openxmlformats.org/officeDocument/2006/relationships/hyperlink" Target="https://unsplash.com/@dmitrynovikoff?utm_source=smart%20slides&amp;utm_medium=referral" TargetMode="External"/><Relationship Id="rId4" Type="http://schemas.openxmlformats.org/officeDocument/2006/relationships/hyperlink" Target="https://unsplash.com/photos/2AUKCjG9-24?utm_source=smart%20slides&amp;utm_medium=referra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?utm_source=smart%20slides&amp;utm_medium=referral" TargetMode="External"/><Relationship Id="rId5" Type="http://schemas.openxmlformats.org/officeDocument/2006/relationships/hyperlink" Target="https://unsplash.com/@kellysikkema?utm_source=smart%20slides&amp;utm_medium=referral" TargetMode="External"/><Relationship Id="rId4" Type="http://schemas.openxmlformats.org/officeDocument/2006/relationships/hyperlink" Target="https://unsplash.com/photos/zwU2x2Yg-xY?utm_source=smart%20slides&amp;utm_medium=referra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unsplash.com/?utm_source=smart%20slides&amp;utm_medium=referral" TargetMode="External"/><Relationship Id="rId5" Type="http://schemas.openxmlformats.org/officeDocument/2006/relationships/hyperlink" Target="https://unsplash.com/@karsten_wuerth?utm_source=smart%20slides&amp;utm_medium=referral" TargetMode="External"/><Relationship Id="rId4" Type="http://schemas.openxmlformats.org/officeDocument/2006/relationships/hyperlink" Target="https://unsplash.com/photos/w_a40DuyPAc?utm_source=smart%20slides&amp;utm_medium=referra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solidFill>
            <a:srgbClr val="0078D4"/>
          </a:solidFill>
        </p:spPr>
        <p:txBody>
          <a:bodyPr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Microsoft Fabric vs Power BI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Een vergelijking van twee Microsoft-producten</a:t>
            </a:r>
          </a:p>
        </p:txBody>
      </p:sp>
      <p:pic>
        <p:nvPicPr>
          <p:cNvPr id="5" name="Picture Placeholder 4" descr="image.png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3969" b="3969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0078D4"/>
                </a:solidFill>
              </a:defRPr>
            </a:pPr>
            <a:r>
              <a:t>Verschillen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Doel: Fluent UI vs. Business Analytics Tool</a:t>
            </a:r>
          </a:p>
          <a:p>
            <a:r>
              <a:t>Gebruik: Interfaces vs. Data-analyse</a:t>
            </a:r>
          </a:p>
          <a:p>
            <a:r>
              <a:t>Integratie: Microsoft-producten vs. Databronnen</a:t>
            </a:r>
          </a:p>
          <a:p>
            <a:r>
              <a:t>Gebruikers: Ontwikkelaars vs. Zakelijke gebruikers</a:t>
            </a:r>
          </a:p>
          <a:p>
            <a:r>
              <a:t>Platform: Web, Mobiel, Desktop vs. Web &amp; Desktop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t="3969" b="3969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0078D4"/>
                </a:solidFill>
              </a:defRPr>
            </a:pPr>
            <a:r>
              <a:t>Fluent UI - Sterke Punten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Consistentie in Microsoft-producten</a:t>
            </a:r>
          </a:p>
          <a:p>
            <a:r>
              <a:t>Flexibiliteit in ontwerppatronen</a:t>
            </a:r>
          </a:p>
          <a:p>
            <a:r>
              <a:t>Naadloze integratie</a:t>
            </a:r>
          </a:p>
          <a:p>
            <a:r>
              <a:t>Uitgebreide aanpassingsmogelijkheden</a:t>
            </a:r>
          </a:p>
          <a:p>
            <a:r>
              <a:t>Actieve community &amp; documentatie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1" r="11"/>
          <a:stretch>
            <a:fillRect/>
          </a:stretch>
        </p:blipFill>
        <p:spPr/>
      </p:pic>
      <p:pic>
        <p:nvPicPr>
          <p:cNvPr id="5" name="Picture Placeholder 4" descr="0w-uTa0Xz7w.jpg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30401" r="3040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solidFill>
            <a:srgbClr val="0078D4"/>
          </a:solidFill>
        </p:spPr>
        <p:txBody>
          <a:bodyPr/>
          <a:lstStyle/>
          <a:p>
            <a:endParaRPr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>
                <a:hlinkClick r:id="rId4"/>
              </a:rPr>
              <a:t>Photo: windmill on grass field during golden hour</a:t>
            </a:r>
          </a:p>
          <a:p>
            <a:r>
              <a:rPr>
                <a:hlinkClick r:id="rId5"/>
              </a:rPr>
              <a:t>Photo by Karsten Würth</a:t>
            </a:r>
          </a:p>
          <a:p>
            <a:r>
              <a:rPr>
                <a:hlinkClick r:id="rId6"/>
              </a:rPr>
              <a:t>Powered by Unsplash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0078D4"/>
                </a:solidFill>
              </a:defRPr>
            </a:pPr>
            <a:r>
              <a:t>Fluent UI - Zwakke Punten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Steile leercurve voor nieuwkomers</a:t>
            </a:r>
          </a:p>
          <a:p>
            <a:r>
              <a:t>Beperkt tot Microsoft-ecosystemen</a:t>
            </a:r>
          </a:p>
          <a:p>
            <a:r>
              <a:t>Frequente en soms verwarrende updates</a:t>
            </a:r>
          </a:p>
          <a:p>
            <a:r>
              <a:t>Kan zwaar zijn voor simpele toepassingen</a:t>
            </a:r>
          </a:p>
          <a:p>
            <a:r>
              <a:t>Mogelijke overkill voor eenvoudige projecten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1" r="11"/>
          <a:stretch>
            <a:fillRect/>
          </a:stretch>
        </p:blipFill>
        <p:spPr/>
      </p:pic>
      <p:pic>
        <p:nvPicPr>
          <p:cNvPr id="5" name="Picture Placeholder 4" descr="2AUKCjG9-24.jpg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5903" r="590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solidFill>
            <a:srgbClr val="0078D4"/>
          </a:solidFill>
        </p:spPr>
        <p:txBody>
          <a:bodyPr/>
          <a:lstStyle/>
          <a:p>
            <a:endParaRPr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>
                <a:hlinkClick r:id="rId4"/>
              </a:rPr>
              <a:t>Photo: black box on white table</a:t>
            </a:r>
          </a:p>
          <a:p>
            <a:r>
              <a:rPr>
                <a:hlinkClick r:id="rId5"/>
              </a:rPr>
              <a:t>Photo by Dmitry Novikov</a:t>
            </a:r>
          </a:p>
          <a:p>
            <a:r>
              <a:rPr>
                <a:hlinkClick r:id="rId6"/>
              </a:rPr>
              <a:t>Powered by Unsplash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0078D4"/>
                </a:solidFill>
              </a:defRPr>
            </a:pPr>
            <a:r>
              <a:t>Power BI - Sterke Punten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Krachtige datavisualisatietools</a:t>
            </a:r>
          </a:p>
          <a:p>
            <a:r>
              <a:t>Diverse databron integraties</a:t>
            </a:r>
          </a:p>
          <a:p>
            <a:r>
              <a:t>Intuïtieve drag-and-drop interface</a:t>
            </a:r>
          </a:p>
          <a:p>
            <a:r>
              <a:t>Eenvoudig delen van rapporten</a:t>
            </a:r>
          </a:p>
          <a:p>
            <a:r>
              <a:t>Automatische &amp; real-time data-updates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1" r="11"/>
          <a:stretch>
            <a:fillRect/>
          </a:stretch>
        </p:blipFill>
        <p:spPr/>
      </p:pic>
      <p:pic>
        <p:nvPicPr>
          <p:cNvPr id="5" name="Picture Placeholder 4" descr="zwU2x2Yg-xY.jpg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5903" r="5903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solidFill>
            <a:srgbClr val="0078D4"/>
          </a:solidFill>
        </p:spPr>
        <p:txBody>
          <a:bodyPr/>
          <a:lstStyle/>
          <a:p>
            <a:endParaRPr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>
                <a:hlinkClick r:id="rId4"/>
              </a:rPr>
              <a:t>Photo: white usb cable on brown wooden table</a:t>
            </a:r>
          </a:p>
          <a:p>
            <a:r>
              <a:rPr>
                <a:hlinkClick r:id="rId5"/>
              </a:rPr>
              <a:t>Photo by Kelly Sikkema</a:t>
            </a:r>
          </a:p>
          <a:p>
            <a:r>
              <a:rPr>
                <a:hlinkClick r:id="rId6"/>
              </a:rPr>
              <a:t>Powered by Unsplash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0078D4"/>
                </a:solidFill>
              </a:defRPr>
            </a:pPr>
            <a:r>
              <a:t>Power BI - Zwakke Punten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Kan prijzig zijn voor kleine bedrijven</a:t>
            </a:r>
          </a:p>
          <a:p>
            <a:r>
              <a:t>Leercurve voor geavanceerde functies</a:t>
            </a:r>
          </a:p>
          <a:p>
            <a:r>
              <a:t>Moeilijke integratie met sommige databronnen</a:t>
            </a:r>
          </a:p>
          <a:p>
            <a:r>
              <a:t>Performance issues met grote datasets</a:t>
            </a:r>
          </a:p>
          <a:p>
            <a:r>
              <a:t>Beperkte aanpasbaarheid vs. andere BI-tools</a:t>
            </a:r>
          </a:p>
        </p:txBody>
      </p:sp>
      <p:pic>
        <p:nvPicPr>
          <p:cNvPr id="4" name="Picture Placeholder 3" descr="image.png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1" r="11"/>
          <a:stretch>
            <a:fillRect/>
          </a:stretch>
        </p:blipFill>
        <p:spPr/>
      </p:pic>
      <p:pic>
        <p:nvPicPr>
          <p:cNvPr id="5" name="Picture Placeholder 4" descr="w_a40DuyPAc.jpg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30401" r="30401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solidFill>
            <a:srgbClr val="0078D4"/>
          </a:solidFill>
        </p:spPr>
        <p:txBody>
          <a:bodyPr/>
          <a:lstStyle/>
          <a:p>
            <a:endParaRPr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>
                <a:hlinkClick r:id="rId4"/>
              </a:rPr>
              <a:t>Photo: windmill surrounded by grass during daytime</a:t>
            </a:r>
          </a:p>
          <a:p>
            <a:r>
              <a:rPr>
                <a:hlinkClick r:id="rId5"/>
              </a:rPr>
              <a:t>Photo by Karsten Würth</a:t>
            </a:r>
          </a:p>
          <a:p>
            <a:r>
              <a:rPr>
                <a:hlinkClick r:id="rId6"/>
              </a:rPr>
              <a:t>Powered by Unsplash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solidFill>
            <a:srgbClr val="0078D4"/>
          </a:solidFill>
        </p:spPr>
        <p:txBody>
          <a:bodyPr/>
          <a:lstStyle/>
          <a:p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>
                <a:solidFill>
                  <a:srgbClr val="0078D4"/>
                </a:solidFill>
              </a:defRPr>
            </a:pPr>
            <a:r>
              <a:t>Conclusie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Voor visualisatiedoeleinden is Power BI de winnaar.</a:t>
            </a:r>
          </a:p>
          <a:p>
            <a:r>
              <a:t>Fluent UI is sterk in UI-ontwikkeling, maar niet voor datavisualisatie.</a:t>
            </a:r>
          </a:p>
          <a:p>
            <a:r>
              <a:t>Kies Power BI voor datavisualisatie.</a:t>
            </a:r>
          </a:p>
        </p:txBody>
      </p:sp>
      <p:pic>
        <p:nvPicPr>
          <p:cNvPr id="5" name="Picture Placeholder 4" descr="image.png"/>
          <p:cNvPicPr>
            <a:picLocks noGrp="1" noChangeAspect="1"/>
          </p:cNvPicPr>
          <p:nvPr>
            <p:ph type="pic" idx="2"/>
          </p:nvPr>
        </p:nvPicPr>
        <p:blipFill>
          <a:blip r:embed="rId2"/>
          <a:srcRect/>
          <a:stretch>
            <a:fillRect/>
          </a:stretch>
        </p:blipFill>
        <p:spPr/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mart Slides v1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500EA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238</Words>
  <Application>Microsoft Macintosh PowerPoint</Application>
  <PresentationFormat>Aangepast</PresentationFormat>
  <Paragraphs>48</Paragraphs>
  <Slides>7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Roboto Light</vt:lpstr>
      <vt:lpstr>Calibri</vt:lpstr>
      <vt:lpstr>Smart Slides v1</vt:lpstr>
      <vt:lpstr>think-cell Slide</vt:lpstr>
      <vt:lpstr>Microsoft Fabric vs Power BI</vt:lpstr>
      <vt:lpstr>Verschillen</vt:lpstr>
      <vt:lpstr>Fluent UI - Sterke Punten</vt:lpstr>
      <vt:lpstr>Fluent UI - Zwakke Punten</vt:lpstr>
      <vt:lpstr>Power BI - Sterke Punten</vt:lpstr>
      <vt:lpstr>Power BI - Zwakke Punten</vt:lpstr>
      <vt:lpstr>Conclusie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Slides</dc:title>
  <cp:lastModifiedBy>Dennis Landman</cp:lastModifiedBy>
  <cp:revision>31</cp:revision>
  <dcterms:modified xsi:type="dcterms:W3CDTF">2023-09-17T19:58:34Z</dcterms:modified>
</cp:coreProperties>
</file>